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74"/>
  </p:notesMasterIdLst>
  <p:sldIdLst>
    <p:sldId id="256" r:id="rId3"/>
    <p:sldId id="335" r:id="rId4"/>
    <p:sldId id="258" r:id="rId5"/>
    <p:sldId id="311" r:id="rId6"/>
    <p:sldId id="310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36" r:id="rId16"/>
    <p:sldId id="323" r:id="rId17"/>
    <p:sldId id="330" r:id="rId18"/>
    <p:sldId id="331" r:id="rId19"/>
    <p:sldId id="332" r:id="rId20"/>
    <p:sldId id="337" r:id="rId21"/>
    <p:sldId id="280" r:id="rId22"/>
    <p:sldId id="325" r:id="rId23"/>
    <p:sldId id="326" r:id="rId24"/>
    <p:sldId id="327" r:id="rId25"/>
    <p:sldId id="279" r:id="rId26"/>
    <p:sldId id="281" r:id="rId27"/>
    <p:sldId id="319" r:id="rId28"/>
    <p:sldId id="282" r:id="rId29"/>
    <p:sldId id="283" r:id="rId30"/>
    <p:sldId id="320" r:id="rId31"/>
    <p:sldId id="284" r:id="rId32"/>
    <p:sldId id="286" r:id="rId33"/>
    <p:sldId id="287" r:id="rId34"/>
    <p:sldId id="348" r:id="rId35"/>
    <p:sldId id="352" r:id="rId36"/>
    <p:sldId id="353" r:id="rId37"/>
    <p:sldId id="354" r:id="rId38"/>
    <p:sldId id="355" r:id="rId39"/>
    <p:sldId id="365" r:id="rId40"/>
    <p:sldId id="340" r:id="rId41"/>
    <p:sldId id="304" r:id="rId42"/>
    <p:sldId id="305" r:id="rId43"/>
    <p:sldId id="341" r:id="rId44"/>
    <p:sldId id="342" r:id="rId45"/>
    <p:sldId id="350" r:id="rId46"/>
    <p:sldId id="346" r:id="rId47"/>
    <p:sldId id="362" r:id="rId48"/>
    <p:sldId id="347" r:id="rId49"/>
    <p:sldId id="366" r:id="rId50"/>
    <p:sldId id="367" r:id="rId51"/>
    <p:sldId id="368" r:id="rId52"/>
    <p:sldId id="369" r:id="rId53"/>
    <p:sldId id="370" r:id="rId54"/>
    <p:sldId id="371" r:id="rId55"/>
    <p:sldId id="363" r:id="rId56"/>
    <p:sldId id="267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268" r:id="rId65"/>
    <p:sldId id="364" r:id="rId66"/>
    <p:sldId id="269" r:id="rId67"/>
    <p:sldId id="270" r:id="rId68"/>
    <p:sldId id="271" r:id="rId69"/>
    <p:sldId id="272" r:id="rId70"/>
    <p:sldId id="273" r:id="rId71"/>
    <p:sldId id="274" r:id="rId72"/>
    <p:sldId id="275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31"/>
    <p:restoredTop sz="94632"/>
  </p:normalViewPr>
  <p:slideViewPr>
    <p:cSldViewPr snapToGrid="0">
      <p:cViewPr varScale="1">
        <p:scale>
          <a:sx n="147" d="100"/>
          <a:sy n="147" d="100"/>
        </p:scale>
        <p:origin x="216" y="552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0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49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76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84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50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2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36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3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  <a:blipFill>
                <a:blip r:embed="rId3"/>
                <a:stretch>
                  <a:fillRect l="-965" r="-161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64505" y="3098712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2000" dirty="0"/>
              <a:t>~</a:t>
            </a:r>
            <a:r>
              <a:rPr lang="ja-JP" altLang="en-US" sz="2000"/>
              <a:t>計算してみる</a:t>
            </a:r>
            <a:r>
              <a:rPr lang="ja" sz="2000" dirty="0"/>
              <a:t>~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800" dirty="0"/>
                  <a:t>に対して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を計算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順に平行移動，拡大・回転，反転を表す一次変換である．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8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en-US" altLang="ja-JP" sz="1800" dirty="0"/>
                  <a:t>PSL</a:t>
                </a:r>
                <a:r>
                  <a:rPr lang="ja-JP" altLang="en-US" sz="1800"/>
                  <a:t>と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次行列の積を何とかして繋げたい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628650" y="1085163"/>
            <a:ext cx="7886700" cy="376653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800"/>
              <a:t>一次分数変換と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次行列の積を同一視したい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結果から書くと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リーマン曲面（拡張複素数という世界）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群論</a:t>
            </a: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の</a:t>
            </a:r>
            <a:r>
              <a:rPr lang="en-US" altLang="ja-JP" sz="1800" dirty="0"/>
              <a:t>2</a:t>
            </a:r>
            <a:r>
              <a:rPr lang="ja-JP" altLang="en-US" sz="1800"/>
              <a:t>つを用いれば，一時分数変換と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次行列を「ほぼ」同じものであるとみなせる．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まずはリーマン曲面を会得するための準備として拡張複素数をやる．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021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  <a:blipFill>
                <a:blip r:embed="rId3"/>
                <a:stretch>
                  <a:fillRect l="-1125" b="-1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2775474" y="2430010"/>
            <a:ext cx="1075764" cy="453039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2775474" y="2963161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2775474" y="3490285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2764717" y="3974379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2764717" y="2829965"/>
            <a:ext cx="4894728" cy="545544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2775473" y="2183297"/>
            <a:ext cx="4883971" cy="5785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2775473" y="4016472"/>
            <a:ext cx="4782130" cy="54554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2764716" y="3412085"/>
            <a:ext cx="4782131" cy="57138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/>
                  <a:t>リーマン球面（</a:t>
                </a:r>
                <a:r>
                  <a:rPr lang="en-US" altLang="ja-JP" sz="1800" dirty="0"/>
                  <a:t>PSL</a:t>
                </a:r>
                <a:r>
                  <a:rPr lang="ja-JP" altLang="en-US" sz="1800"/>
                  <a:t>と行列の積を同一視するための材料１）</a:t>
                </a:r>
                <a:endParaRPr lang="ja-JP" altLang="en-US" sz="1500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 xmlns=""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ja-JP" altLang="en-US"/>
              <a:t>複素数の一次変換から一次分数変換を考える</a:t>
            </a:r>
            <a:endParaRPr lang="en-US" altLang="ja-JP" dirty="0"/>
          </a:p>
          <a:p>
            <a:pPr marL="342900" indent="-342900"/>
            <a:r>
              <a:rPr lang="ja-JP" altLang="en-US"/>
              <a:t>一次分数変換</a:t>
            </a:r>
            <a:r>
              <a:rPr lang="en-US" altLang="ja-JP" dirty="0"/>
              <a:t>PSL</a:t>
            </a:r>
            <a:r>
              <a:rPr lang="ja-JP" altLang="en-US"/>
              <a:t>と行列の積が似てる</a:t>
            </a:r>
            <a:endParaRPr lang="en-US" altLang="ja-JP" dirty="0"/>
          </a:p>
          <a:p>
            <a:pPr marL="342900" indent="-342900"/>
            <a:r>
              <a:rPr lang="ja-JP" altLang="en-US"/>
              <a:t>「リーマン球面（学習済）」と「群論」を使えば繋げられる模様</a:t>
            </a:r>
            <a:endParaRPr lang="en-US" altLang="ja-JP" dirty="0"/>
          </a:p>
          <a:p>
            <a:pPr marL="342900" indent="-342900"/>
            <a:r>
              <a:rPr lang="ja-JP" altLang="en-US"/>
              <a:t>まずは群論の基礎</a:t>
            </a:r>
            <a:endParaRPr lang="en-US" altLang="ja-JP" dirty="0"/>
          </a:p>
          <a:p>
            <a:pPr marL="342900" indent="-342900"/>
            <a:r>
              <a:rPr lang="ja-JP" altLang="en-US"/>
              <a:t>そして一次分数変換群を再確認</a:t>
            </a:r>
            <a:endParaRPr lang="en-US" altLang="ja-JP" dirty="0"/>
          </a:p>
          <a:p>
            <a:pPr marL="342900" indent="-342900"/>
            <a:r>
              <a:rPr lang="ja-JP" altLang="en-US"/>
              <a:t>最後に</a:t>
            </a:r>
            <a:r>
              <a:rPr lang="en-US" altLang="ja-JP" dirty="0"/>
              <a:t>2</a:t>
            </a:r>
            <a:r>
              <a:rPr lang="ja-JP" altLang="en-US"/>
              <a:t>つの材料を使って</a:t>
            </a:r>
            <a:r>
              <a:rPr lang="en-US" altLang="ja-JP" dirty="0"/>
              <a:t>PSL</a:t>
            </a:r>
            <a:r>
              <a:rPr lang="ja-JP" altLang="en-US"/>
              <a:t>と</a:t>
            </a:r>
            <a:r>
              <a:rPr lang="en-US" altLang="ja-JP" dirty="0"/>
              <a:t>SL</a:t>
            </a:r>
            <a:r>
              <a:rPr lang="ja-JP" altLang="en-US"/>
              <a:t>をつなげる</a:t>
            </a:r>
            <a:endParaRPr lang="en-US" altLang="ja-JP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前回から今回の流れ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6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:r>
                  <a:rPr lang="ja-JP" altLang="en-US" sz="1800"/>
                  <a:t>双曲幾何では複素数を基本に話を進めていく</a:t>
                </a:r>
                <a:endParaRPr lang="en-US" altLang="ja-JP" sz="1800" dirty="0"/>
              </a:p>
              <a:p>
                <a:pPr marL="342900" indent="-342900"/>
                <a:r>
                  <a:rPr lang="ja-JP" altLang="en-US" sz="1800"/>
                  <a:t>点を点に写す一次変換というのが全部で３種類ある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和：平行移動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積：回転・拡大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逆数：反転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３種類の一次変換を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つの式で表せないか？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一次分数変換：俺が考えた全てを含んだ最強の一次変換の式</a:t>
                </a:r>
                <a:endParaRPr lang="en-US" altLang="ja-JP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marL="800100" lvl="1" indent="-342900"/>
                <a:endParaRPr lang="en-US" altLang="ja-JP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14722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前回の復習１</a:t>
            </a:r>
            <a:b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一次変換から最強の形へ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前回の復習２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一次分数変換の性質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 sz="1800"/>
                  <a:t>一次分数変換の合成はどうなる？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合成しても一次分数変換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行列の積に似ている（けどちょっと違う）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sz="18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742950" lvl="1" indent="-285750"/>
                <a:r>
                  <a:rPr lang="ja-JP" altLang="en-US"/>
                  <a:t>どうにかしての合成変換と行列の積を同一視できないか？</a:t>
                </a:r>
                <a:endParaRPr lang="en-US" altLang="ja-JP" dirty="0"/>
              </a:p>
              <a:p>
                <a:pPr marL="742950" lvl="1" indent="-285750"/>
                <a:r>
                  <a:rPr lang="en-US" altLang="ja-JP" dirty="0"/>
                  <a:t>2</a:t>
                </a:r>
                <a:r>
                  <a:rPr lang="ja-JP" altLang="en-US"/>
                  <a:t>つの要素を使えばできる！</a:t>
                </a:r>
                <a:endParaRPr lang="en-US" altLang="ja-JP" dirty="0"/>
              </a:p>
              <a:p>
                <a:pPr marL="1200150" lvl="2" indent="-285750"/>
                <a:r>
                  <a:rPr lang="ja-JP" altLang="en-US" sz="1800"/>
                  <a:t>拡張複素数とリーマン球面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群論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とりあえず順番に勉強していこう</a:t>
                </a:r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 b="-13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前回の復習３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拡張複素数のお出まし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/>
                  <a:t>拡張複素数とはなんぞや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複素数</a:t>
                </a:r>
                <a:r>
                  <a:rPr lang="en-US" altLang="ja-JP" dirty="0"/>
                  <a:t>C</a:t>
                </a:r>
                <a:r>
                  <a:rPr lang="ja-JP" altLang="en-US"/>
                  <a:t>に「∞」を加えたやつ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一次分数変換を拡張複素数で再定義する</a:t>
                </a:r>
                <a:endParaRPr lang="en-US" altLang="ja-JP" sz="1800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と</m:t>
                    </m:r>
                    <m:f>
                      <m:fPr>
                        <m:ctrlP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同値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になるので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都合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悪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い</m:t>
                    </m:r>
                  </m:oMath>
                </a14:m>
                <a:r>
                  <a:rPr lang="ja-JP" altLang="en-US" sz="1500"/>
                  <a:t>ので定義はしない</a:t>
                </a:r>
                <a:endParaRPr lang="en-US" altLang="ja-JP" sz="1500" dirty="0"/>
              </a:p>
              <a:p>
                <a:pPr marL="800100" lvl="1" indent="-342900"/>
                <a:r>
                  <a:rPr lang="ja-JP" altLang="en-US"/>
                  <a:t>分母に∞があったり０があったりしても定義できる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前回の復習４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立体投影：写像</a:t>
            </a:r>
            <a:r>
              <a:rPr lang="en-US" altLang="ja-JP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512CF-2921-884D-AE5B-E2ACA29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82" y="939998"/>
            <a:ext cx="4333453" cy="3263504"/>
          </a:xfrm>
        </p:spPr>
        <p:txBody>
          <a:bodyPr/>
          <a:lstStyle/>
          <a:p>
            <a:pPr marL="342900" indent="-342900"/>
            <a:r>
              <a:rPr lang="ja-JP" altLang="en-US" sz="1800"/>
              <a:t>原点で球面をガウス平面に重ねる</a:t>
            </a:r>
            <a:endParaRPr lang="en-US" altLang="ja-JP" sz="1800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</a:p>
          <a:p>
            <a:pPr marL="800100" lvl="1" indent="-342900"/>
            <a:r>
              <a:rPr lang="ja-JP" altLang="en-US"/>
              <a:t>北極点を除く任意の球面とガウス平面の点とを対応させる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  <a:r>
              <a:rPr lang="ja-JP" altLang="en-US" sz="1800"/>
              <a:t>に拡張複素数を対応させる</a:t>
            </a:r>
            <a:endParaRPr lang="en-US" altLang="ja-JP" sz="1800" dirty="0"/>
          </a:p>
          <a:p>
            <a:pPr marL="800100" lvl="1" indent="-342900"/>
            <a:r>
              <a:rPr lang="ja-JP" altLang="en-US"/>
              <a:t>北極点と∞を対応させる</a:t>
            </a:r>
            <a:endParaRPr lang="en-US" altLang="ja-JP" dirty="0"/>
          </a:p>
          <a:p>
            <a:pPr marL="800100" lvl="1" indent="-342900"/>
            <a:r>
              <a:rPr lang="ja-JP" altLang="en-US"/>
              <a:t>こうすると球面で拡張複素数（つまり∞）を扱うことができる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 err="1"/>
              <a:t>Π</a:t>
            </a:r>
            <a:r>
              <a:rPr lang="ja-JP" altLang="en-US" sz="1800"/>
              <a:t>と一次分数変換を使って球面から球面への写像を定義できる！</a:t>
            </a:r>
            <a:endParaRPr lang="en-US" altLang="ja-JP" sz="1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9A8A75-FB1D-F749-ADCB-7E265013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92DD8B-32E8-2842-95AE-1629866D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群論に関して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26294C-C9DB-3640-AED1-71430CDDF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群論は別の「群論の気持ち」スライドを参照</a:t>
            </a:r>
          </a:p>
        </p:txBody>
      </p:sp>
    </p:spTree>
    <p:extLst>
      <p:ext uri="{BB962C8B-B14F-4D97-AF65-F5344CB8AC3E}">
        <p14:creationId xmlns:p14="http://schemas.microsoft.com/office/powerpoint/2010/main" val="361679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fr-CA" altLang="ja" sz="3300" dirty="0"/>
              <a:t>PSL(2;C)</a:t>
            </a:r>
            <a:r>
              <a:rPr lang="ja-JP" altLang="en-US" sz="3300"/>
              <a:t>と</a:t>
            </a:r>
            <a:r>
              <a:rPr lang="en-US" altLang="ja-JP" sz="3300" dirty="0"/>
              <a:t>SL(2;C)</a:t>
            </a:r>
            <a:r>
              <a:rPr lang="ja-JP" altLang="en-US" sz="3300"/>
              <a:t>の関係性</a:t>
            </a:r>
            <a:endParaRPr lang="ja-JP" altLang="en-US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altLang="en-US"/>
              <a:t>一次分数変換群</a:t>
            </a:r>
            <a:r>
              <a:rPr lang="en-US" altLang="ja-JP" dirty="0"/>
              <a:t>PSL</a:t>
            </a:r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定理</a:t>
            </a:r>
            <a:endParaRPr lang="en-US" altLang="ja-JP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群を成すことを示す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Lem1.35 </a:t>
            </a:r>
            <a:r>
              <a:rPr lang="ja-JP" altLang="en-US"/>
              <a:t>写像・のリーマン球面への作用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系</a:t>
            </a:r>
            <a:r>
              <a:rPr lang="en-US" altLang="ja-JP" dirty="0"/>
              <a:t>1.36</a:t>
            </a:r>
            <a:r>
              <a:rPr lang="ja-JP" altLang="en-US"/>
              <a:t> </a:t>
            </a:r>
            <a:r>
              <a:rPr lang="en-US" altLang="ja-JP" dirty="0"/>
              <a:t>PSL</a:t>
            </a:r>
            <a:r>
              <a:rPr lang="ja-JP" altLang="en-US"/>
              <a:t>は全単射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1.38 </a:t>
            </a:r>
            <a:r>
              <a:rPr lang="ja-JP" altLang="en-US"/>
              <a:t>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1.41 </a:t>
            </a:r>
            <a:r>
              <a:rPr lang="ja-JP" altLang="en-US"/>
              <a:t>同型写像</a:t>
            </a:r>
            <a:br>
              <a:rPr lang="en-US" altLang="ja-JP" dirty="0"/>
            </a:br>
            <a:r>
              <a:rPr lang="ja-JP" altLang="en-US"/>
              <a:t>これらの定義・定理・補題・系を用いて</a:t>
            </a:r>
            <a:r>
              <a:rPr lang="en-US" altLang="ja-JP" dirty="0"/>
              <a:t>SL→PSL</a:t>
            </a:r>
            <a:r>
              <a:rPr lang="ja-JP" altLang="en-US"/>
              <a:t>の写像を考える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1.43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1.44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は全射．また</a:t>
            </a: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=&gt; A=B or A=-B</a:t>
            </a:r>
            <a:br>
              <a:rPr lang="en-US" altLang="ja-JP" dirty="0"/>
            </a:br>
            <a:r>
              <a:rPr lang="ja-JP" altLang="en-US"/>
              <a:t>つまり，</a:t>
            </a:r>
            <a:r>
              <a:rPr lang="en-US" altLang="ja-JP" dirty="0"/>
              <a:t>PSL</a:t>
            </a:r>
            <a:r>
              <a:rPr lang="ja-JP" altLang="en-US"/>
              <a:t>は</a:t>
            </a:r>
            <a:r>
              <a:rPr lang="en-US" altLang="ja-JP" dirty="0"/>
              <a:t>SL</a:t>
            </a:r>
            <a:r>
              <a:rPr lang="ja-JP" altLang="en-US"/>
              <a:t>で</a:t>
            </a:r>
            <a:r>
              <a:rPr lang="en-US" altLang="ja-JP" dirty="0"/>
              <a:t>±</a:t>
            </a:r>
            <a:r>
              <a:rPr lang="ja-JP" altLang="en-US"/>
              <a:t>を同一視したものである．</a:t>
            </a:r>
            <a:br>
              <a:rPr lang="en-US" altLang="ja-JP" dirty="0"/>
            </a:br>
            <a:r>
              <a:rPr lang="ja-JP" altLang="en-US"/>
              <a:t>ちなみ</a:t>
            </a:r>
            <a:r>
              <a:rPr lang="en-US" altLang="ja-JP" dirty="0"/>
              <a:t>SL</a:t>
            </a:r>
            <a:r>
              <a:rPr lang="ja-JP" altLang="en-US"/>
              <a:t>上の同値関係における同値類に群を与えたもの．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028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リーマン球面への作用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ja-JP" altLang="en-US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</a:t>
                </a:r>
                <a:endParaRPr lang="en-US" altLang="ja-JP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err="1"/>
                  <a:t>は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のリ</a:t>
                </a:r>
                <a:r>
                  <a:rPr lang="en-US" dirty="0" err="1"/>
                  <a:t>ーマン球面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への作用を定める．</a:t>
                </a:r>
                <a:br>
                  <a:rPr lang="en-US" dirty="0"/>
                </a:b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94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一次分数変換は全単射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系</a:t>
                </a:r>
                <a:r>
                  <a:rPr lang="en-US" altLang="ja-JP" dirty="0"/>
                  <a:t> 1.36</a:t>
                </a:r>
                <a:r>
                  <a:rPr lang="ja-JP" altLang="en-US"/>
                  <a:t> 一次分数変換は全単射である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ja-JP" altLang="ar-A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ar-AE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 err="1"/>
                  <a:t>は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のリ</a:t>
                </a:r>
                <a:r>
                  <a:rPr lang="ja-JP" altLang="en-US" dirty="0" err="1"/>
                  <a:t>ーマン球面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/>
                  <a:t>への作用を</a:t>
                </a:r>
                <a:r>
                  <a:rPr lang="ja-JP" altLang="en-US"/>
                  <a:t>定める．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r>
                  <a:rPr lang="ja-JP" altLang="en-US"/>
                  <a:t>群</a:t>
                </a:r>
                <a:r>
                  <a:rPr lang="en-US" altLang="ja-JP" dirty="0"/>
                  <a:t>G</a:t>
                </a:r>
                <a:r>
                  <a:rPr lang="ja-JP" altLang="en-US"/>
                  <a:t>が集合</a:t>
                </a:r>
                <a:r>
                  <a:rPr lang="en-US" altLang="ja-JP" dirty="0"/>
                  <a:t>X</a:t>
                </a:r>
                <a:r>
                  <a:rPr lang="ja-JP" altLang="en-US"/>
                  <a:t>に作用していると仮定する．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の写像は全単射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の２点より示される</a:t>
                </a:r>
                <a:br>
                  <a:rPr lang="ja-JP" altLang="en-US" dirty="0"/>
                </a:b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950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立体投影：写像</a:t>
            </a:r>
            <a:r>
              <a:rPr lang="en-US" altLang="ja-JP" dirty="0" err="1"/>
              <a:t>Π</a:t>
            </a:r>
            <a:r>
              <a:rPr lang="ja-JP" altLang="en-US"/>
              <a:t>も同型写像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全単射は前で示した．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準同型写像（演算してから写すのと写してから演算するのが一致すること）を示せばよい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と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が同じ構造をしているということ．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61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0631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Lem 1.44 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1800" i="0">
                        <a:latin typeface="Cambria Math" panose="02040503050406030204" pitchFamily="18" charset="0"/>
                      </a:rPr>
                      <m:t>SL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ja-JP" alt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PSL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は</a:t>
                </a:r>
                <a:r>
                  <a:rPr lang="ja-JP" altLang="en-US" sz="1800"/>
                  <a:t>全射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示す方針</a:t>
                </a:r>
                <a:r>
                  <a:rPr lang="en-US" altLang="ja-JP" sz="1800" dirty="0"/>
                  <a:t>】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1. </a:t>
                </a:r>
                <a:r>
                  <a:rPr lang="ja-JP" altLang="en-US" sz="1800"/>
                  <a:t>全射の定義を再確認する （写された元の全てに出発地点がある写像）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2. </a:t>
                </a:r>
                <a:r>
                  <a:rPr lang="ja-JP" altLang="en-US" sz="1800"/>
                  <a:t>任意の一次分数変換を考える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3. </a:t>
                </a:r>
                <a:r>
                  <a:rPr lang="ja-JP" altLang="en-US" sz="1800"/>
                  <a:t>一次分数変換を変数変換する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4. </a:t>
                </a:r>
                <a:r>
                  <a:rPr lang="ja-JP" altLang="en-US" sz="1800"/>
                  <a:t>係数を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次行列にした際に行列式</a:t>
                </a:r>
                <a:r>
                  <a:rPr lang="ja-JP" altLang="en-US" sz="1800" dirty="0"/>
                  <a:t>を計算し，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となる</a:t>
                </a:r>
                <a:r>
                  <a:rPr lang="ja-JP" altLang="en-US" sz="1800"/>
                  <a:t>ことを確認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0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97D432-F139-A342-B211-61EA7435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が全射であることを示す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/>
                  <a:t>という一次分数変換を考える．</a:t>
                </a: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ra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ja-JP" altLang="en-US" sz="2400"/>
                  <a:t>とすると</a:t>
                </a:r>
                <a:endParaRPr lang="en-US" altLang="ja-JP" sz="2400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altLang="ja" sz="240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altLang="ja" sz="2400" i="1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sSup>
                          <m:sSupPr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より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上の２式より，</a:t>
                </a:r>
                <a:r>
                  <a:rPr lang="el-GR" altLang="ja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400" dirty="0"/>
                  <a:t>なので</a:t>
                </a:r>
                <a:r>
                  <a:rPr lang="ja-JP" altLang="en-US" sz="2400"/>
                  <a:t>全射性が示された</a:t>
                </a:r>
                <a:endParaRPr lang="ja-JP" altLang="en-US" sz="2400" dirty="0"/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r="-514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10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</a:t>
            </a:r>
            <a:r>
              <a:rPr lang="ja-JP" altLang="en-US"/>
              <a:t>のとき</a:t>
            </a:r>
            <a:r>
              <a:rPr lang="en-US" altLang="ja-JP" dirty="0"/>
              <a:t>A=B or A=-B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を仮定．</a:t>
                </a:r>
                <a:r>
                  <a:rPr lang="en-US" altLang="ja-JP" dirty="0"/>
                  <a:t>JUN</a:t>
                </a:r>
                <a:r>
                  <a:rPr lang="ja-JP" altLang="en-US"/>
                  <a:t>同型写像の性質を用いて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ほぼ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fr-CA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より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ja-JP" altLang="en-US" dirty="0"/>
                  <a:t>なので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/>
                  <a:t>．よって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74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31564-9288-7545-8421-92993DD7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今までの復習１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293CA0C-C21F-314D-A0F8-461C1FFB5D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点を点にうつす一次分数変換がある</a:t>
            </a:r>
            <a:endParaRPr kumimoji="1" lang="en-US" altLang="ja-JP" dirty="0"/>
          </a:p>
          <a:p>
            <a:pPr lvl="1"/>
            <a:r>
              <a:rPr kumimoji="1" lang="ja-JP" altLang="en-US"/>
              <a:t>幾何的な操作の基本となるのでとても重要</a:t>
            </a:r>
            <a:endParaRPr kumimoji="1" lang="en-US" altLang="ja-JP" dirty="0"/>
          </a:p>
          <a:p>
            <a:r>
              <a:rPr kumimoji="1" lang="ja-JP" altLang="en-US"/>
              <a:t>一次分数変換を合成すると？</a:t>
            </a:r>
            <a:endParaRPr kumimoji="1" lang="en-US" altLang="ja-JP" dirty="0"/>
          </a:p>
          <a:p>
            <a:pPr lvl="1"/>
            <a:r>
              <a:rPr kumimoji="1" lang="ja-JP" altLang="en-US"/>
              <a:t>行列の積の計算に似てる（あくまでも人間の感覚）</a:t>
            </a:r>
            <a:endParaRPr kumimoji="1" lang="en-US" altLang="ja-JP" dirty="0"/>
          </a:p>
          <a:p>
            <a:r>
              <a:rPr kumimoji="1" lang="ja-JP" altLang="en-US"/>
              <a:t>実は「一次分数変換」と「行列の積」は２つのツールを使うと数学的に「ほぼ」同一視できる！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拡張複素数（リーマン球面）</a:t>
            </a:r>
            <a:endParaRPr kumimoji="1" lang="en-US" altLang="ja-JP" dirty="0"/>
          </a:p>
          <a:p>
            <a:pPr lvl="1"/>
            <a:r>
              <a:rPr kumimoji="1" lang="ja-JP" altLang="en-US"/>
              <a:t>群論</a:t>
            </a:r>
            <a:endParaRPr kumimoji="1" lang="en-US" altLang="ja-JP" dirty="0"/>
          </a:p>
          <a:p>
            <a:r>
              <a:rPr kumimoji="1" lang="ja-JP" altLang="en-US"/>
              <a:t>では，それぞれのツールを学んでいこう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539641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D15BB3-DD5D-114A-A306-D187C3CA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今までの復習２</a:t>
            </a:r>
            <a:r>
              <a:rPr kumimoji="1" lang="en-US" altLang="ja-JP" dirty="0"/>
              <a:t>〜</a:t>
            </a:r>
            <a:r>
              <a:rPr kumimoji="1" lang="ja-JP" altLang="en-US"/>
              <a:t>拡張複素数</a:t>
            </a:r>
            <a:r>
              <a:rPr kumimoji="1" lang="en-US" altLang="ja-JP" dirty="0"/>
              <a:t>〜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48231EA-C457-D54F-9CEA-11BFC5270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とは？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複素数に「無限遠点∞」を加えたもの</a:t>
            </a:r>
            <a:endParaRPr kumimoji="1" lang="en-US" altLang="ja-JP" dirty="0"/>
          </a:p>
          <a:p>
            <a:r>
              <a:rPr kumimoji="1" lang="ja-JP" altLang="en-US"/>
              <a:t>ガウス平面では表せないな</a:t>
            </a:r>
            <a:r>
              <a:rPr kumimoji="1" lang="en-US" altLang="ja-JP" dirty="0"/>
              <a:t>…</a:t>
            </a:r>
          </a:p>
          <a:p>
            <a:pPr lvl="1"/>
            <a:r>
              <a:rPr kumimoji="1" lang="ja-JP" altLang="en-US"/>
              <a:t>リーマン球面の導入．手のひらで拡張複素数を表現できるように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で球面と拡張複素数を行ったり来たり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一次分数変換と写像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を用いて，球面上の点の変換もできるように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↑</a:t>
            </a:r>
            <a:r>
              <a:rPr kumimoji="1" lang="ja-JP" altLang="en-US"/>
              <a:t>メビウス変換という（球面上の点の操作をメビウス変換というみたいでした．てっきり一次分数変換のことかと勘違いしていた）</a:t>
            </a:r>
            <a:endParaRPr kumimoji="1" lang="en-US" altLang="ja-JP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385899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83A9020-6D1D-1842-B66C-F08E330A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今までの復習３</a:t>
            </a:r>
            <a:r>
              <a:rPr kumimoji="1" lang="en-US" altLang="ja-JP" dirty="0"/>
              <a:t>〜</a:t>
            </a:r>
            <a:r>
              <a:rPr kumimoji="1" lang="ja-JP" altLang="en-US"/>
              <a:t>群論</a:t>
            </a:r>
            <a:r>
              <a:rPr kumimoji="1" lang="en-US" altLang="ja-JP" dirty="0"/>
              <a:t>〜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DC190A-8963-A144-B216-276BC2E64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群論って？</a:t>
            </a:r>
            <a:endParaRPr kumimoji="1" lang="en-US" altLang="ja-JP" dirty="0"/>
          </a:p>
          <a:p>
            <a:pPr lvl="1"/>
            <a:r>
              <a:rPr kumimoji="1" lang="ja-JP" altLang="en-US"/>
              <a:t>集合と演算に着目して，代数的構造を考える学問</a:t>
            </a:r>
            <a:endParaRPr kumimoji="1" lang="en-US" altLang="ja-JP" dirty="0"/>
          </a:p>
          <a:p>
            <a:r>
              <a:rPr kumimoji="1" lang="ja-JP" altLang="en-US"/>
              <a:t>群の定義</a:t>
            </a:r>
            <a:endParaRPr kumimoji="1" lang="en-US" altLang="ja-JP" dirty="0"/>
          </a:p>
          <a:p>
            <a:pPr lvl="1"/>
            <a:r>
              <a:rPr kumimoji="1" lang="ja-JP" altLang="en-US"/>
              <a:t>閉包（とじてる）</a:t>
            </a:r>
            <a:endParaRPr kumimoji="1" lang="en-US" altLang="ja-JP" dirty="0"/>
          </a:p>
          <a:p>
            <a:pPr lvl="1"/>
            <a:r>
              <a:rPr kumimoji="1" lang="ja-JP" altLang="en-US"/>
              <a:t>結合則が成立</a:t>
            </a:r>
            <a:endParaRPr kumimoji="1" lang="en-US" altLang="ja-JP" dirty="0"/>
          </a:p>
          <a:p>
            <a:pPr lvl="1"/>
            <a:r>
              <a:rPr kumimoji="1" lang="ja-JP" altLang="en-US"/>
              <a:t>単位元の存在</a:t>
            </a:r>
            <a:endParaRPr kumimoji="1" lang="en-US" altLang="ja-JP" dirty="0"/>
          </a:p>
          <a:p>
            <a:pPr lvl="1"/>
            <a:r>
              <a:rPr kumimoji="1" lang="ja-JP" altLang="en-US"/>
              <a:t>逆元の存在</a:t>
            </a:r>
            <a:endParaRPr kumimoji="1" lang="en-US" altLang="ja-JP" dirty="0"/>
          </a:p>
          <a:p>
            <a:r>
              <a:rPr kumimoji="1" lang="ja-JP" altLang="en-US"/>
              <a:t>部分群</a:t>
            </a:r>
            <a:endParaRPr kumimoji="1" lang="en-US" altLang="ja-JP" dirty="0"/>
          </a:p>
          <a:p>
            <a:pPr lvl="1"/>
            <a:r>
              <a:rPr kumimoji="1" lang="ja-JP" altLang="en-US"/>
              <a:t>親となる部分集合と演算との組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99341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CC5F3F-37C7-214B-969D-9F16BB26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今までの復習４</a:t>
            </a:r>
            <a:r>
              <a:rPr kumimoji="1" lang="en-US" altLang="ja-JP" dirty="0"/>
              <a:t>〜</a:t>
            </a:r>
            <a:r>
              <a:rPr kumimoji="1" lang="ja-JP" altLang="en-US"/>
              <a:t>群論</a:t>
            </a:r>
            <a:r>
              <a:rPr kumimoji="1" lang="en-US" altLang="ja-JP" dirty="0"/>
              <a:t>〜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0942B0E-8758-C14F-B1D5-561DCD405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群のクラス（分類）</a:t>
            </a:r>
            <a:endParaRPr kumimoji="1" lang="en-US" altLang="ja-JP" dirty="0"/>
          </a:p>
          <a:p>
            <a:pPr lvl="1"/>
            <a:r>
              <a:rPr kumimoji="1" lang="ja-JP" altLang="en-US"/>
              <a:t>置換群（集合</a:t>
            </a:r>
            <a:r>
              <a:rPr kumimoji="1" lang="en-US" altLang="ja-JP" dirty="0"/>
              <a:t>A</a:t>
            </a:r>
            <a:r>
              <a:rPr kumimoji="1" lang="ja-JP" altLang="en-US"/>
              <a:t>から集合</a:t>
            </a:r>
            <a:r>
              <a:rPr kumimoji="1" lang="en-US" altLang="ja-JP" dirty="0"/>
              <a:t>A</a:t>
            </a:r>
            <a:r>
              <a:rPr kumimoji="1" lang="ja-JP" altLang="en-US"/>
              <a:t>への全単射）</a:t>
            </a:r>
            <a:endParaRPr kumimoji="1" lang="en-US" altLang="ja-JP" dirty="0"/>
          </a:p>
          <a:p>
            <a:pPr lvl="1"/>
            <a:r>
              <a:rPr kumimoji="1" lang="ja-JP" altLang="en-US"/>
              <a:t>行列群（正則行列全体の集合）</a:t>
            </a:r>
            <a:endParaRPr kumimoji="1" lang="en-US" altLang="ja-JP" dirty="0"/>
          </a:p>
          <a:p>
            <a:pPr lvl="1"/>
            <a:r>
              <a:rPr kumimoji="1" lang="ja-JP" altLang="en-US"/>
              <a:t>変換群（集合</a:t>
            </a:r>
            <a:r>
              <a:rPr kumimoji="1" lang="en-US" altLang="ja-JP" dirty="0"/>
              <a:t>A</a:t>
            </a:r>
            <a:r>
              <a:rPr kumimoji="1" lang="ja-JP" altLang="en-US"/>
              <a:t>から集合</a:t>
            </a:r>
            <a:r>
              <a:rPr kumimoji="1" lang="en-US" altLang="ja-JP" dirty="0"/>
              <a:t>A</a:t>
            </a:r>
            <a:r>
              <a:rPr kumimoji="1" lang="ja-JP" altLang="en-US"/>
              <a:t>への写像．特別なものは置換・行列群へ）</a:t>
            </a:r>
            <a:endParaRPr kumimoji="1" lang="en-US" altLang="ja-JP" dirty="0"/>
          </a:p>
          <a:p>
            <a:pPr lvl="1"/>
            <a:r>
              <a:rPr kumimoji="1" lang="ja-JP" altLang="en-US"/>
              <a:t>位相・代数群（連続性あり）</a:t>
            </a:r>
            <a:endParaRPr kumimoji="1" lang="en-US" altLang="ja-JP" dirty="0"/>
          </a:p>
          <a:p>
            <a:pPr lvl="1"/>
            <a:r>
              <a:rPr kumimoji="1" lang="ja-JP" altLang="en-US"/>
              <a:t>群を分類する時に作用を用いている</a:t>
            </a:r>
            <a:endParaRPr kumimoji="1" lang="en-US" altLang="ja-JP" dirty="0"/>
          </a:p>
          <a:p>
            <a:r>
              <a:rPr kumimoji="1" lang="ja-JP" altLang="en-US"/>
              <a:t>作用</a:t>
            </a:r>
            <a:endParaRPr kumimoji="1" lang="en-US" altLang="ja-JP" dirty="0"/>
          </a:p>
          <a:p>
            <a:pPr lvl="1"/>
            <a:r>
              <a:rPr kumimoji="1" lang="ja-JP" altLang="en-US"/>
              <a:t>群</a:t>
            </a:r>
            <a:r>
              <a:rPr kumimoji="1" lang="en-US" altLang="ja-JP" dirty="0"/>
              <a:t>G</a:t>
            </a:r>
            <a:r>
              <a:rPr kumimoji="1" lang="ja-JP" altLang="en-US"/>
              <a:t>の元（つまり写像）がある空間（集合</a:t>
            </a:r>
            <a:r>
              <a:rPr kumimoji="1" lang="en-US" altLang="ja-JP" dirty="0"/>
              <a:t>A</a:t>
            </a:r>
            <a:r>
              <a:rPr kumimoji="1" lang="ja-JP" altLang="en-US"/>
              <a:t>）に対して演算を行うことを，「群</a:t>
            </a:r>
            <a:r>
              <a:rPr kumimoji="1" lang="en-US" altLang="ja-JP" dirty="0"/>
              <a:t>G</a:t>
            </a:r>
            <a:r>
              <a:rPr kumimoji="1" lang="ja-JP" altLang="en-US"/>
              <a:t>の集合</a:t>
            </a:r>
            <a:r>
              <a:rPr kumimoji="1" lang="en-US" altLang="ja-JP" dirty="0"/>
              <a:t>A</a:t>
            </a:r>
            <a:r>
              <a:rPr kumimoji="1" lang="ja-JP" altLang="en-US"/>
              <a:t>への作用」という</a:t>
            </a:r>
            <a:endParaRPr kumimoji="1" lang="en-US" altLang="ja-JP" dirty="0"/>
          </a:p>
          <a:p>
            <a:pPr lvl="1"/>
            <a:r>
              <a:rPr kumimoji="1" lang="ja-JP" altLang="en-US"/>
              <a:t>置換群を考えるとイメージしやすい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28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17DC9-1E42-B344-8630-AF16C622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今までの復習５</a:t>
            </a:r>
            <a:r>
              <a:rPr kumimoji="1" lang="en-US" altLang="ja-JP" dirty="0"/>
              <a:t>〜</a:t>
            </a:r>
            <a:r>
              <a:rPr kumimoji="1" lang="ja-JP" altLang="en-US"/>
              <a:t>群論</a:t>
            </a:r>
            <a:r>
              <a:rPr kumimoji="1" lang="en-US" altLang="ja-JP" dirty="0"/>
              <a:t>〜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35FD6B-45FE-D245-B990-55A788862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同型</a:t>
            </a:r>
            <a:endParaRPr kumimoji="1" lang="en-US" altLang="ja-JP" dirty="0"/>
          </a:p>
          <a:p>
            <a:pPr lvl="1"/>
            <a:r>
              <a:rPr kumimoji="1" lang="ja-JP" altLang="en-US"/>
              <a:t>２つの群の構造が同じ場合を指す</a:t>
            </a:r>
            <a:endParaRPr kumimoji="1" lang="en-US" altLang="ja-JP" dirty="0"/>
          </a:p>
          <a:p>
            <a:pPr lvl="1"/>
            <a:r>
              <a:rPr kumimoji="1" lang="ja-JP" altLang="en-US"/>
              <a:t>命題での同値</a:t>
            </a:r>
            <a:endParaRPr kumimoji="1" lang="en-US" altLang="ja-JP" dirty="0"/>
          </a:p>
          <a:p>
            <a:r>
              <a:rPr kumimoji="1" lang="ja-JP" altLang="en-US"/>
              <a:t>準同型写像</a:t>
            </a:r>
            <a:endParaRPr kumimoji="1" lang="en-US" altLang="ja-JP" dirty="0"/>
          </a:p>
          <a:p>
            <a:pPr lvl="1"/>
            <a:r>
              <a:rPr kumimoji="1" lang="ja-JP" altLang="en-US"/>
              <a:t>（演算してから飛ばす）＝（飛ばしてから演算する）</a:t>
            </a:r>
            <a:endParaRPr kumimoji="1" lang="en-US" altLang="ja-JP" dirty="0"/>
          </a:p>
          <a:p>
            <a:r>
              <a:rPr kumimoji="1" lang="ja-JP" altLang="en-US"/>
              <a:t>同型写像</a:t>
            </a:r>
            <a:endParaRPr kumimoji="1" lang="en-US" altLang="ja-JP" dirty="0"/>
          </a:p>
          <a:p>
            <a:pPr lvl="1"/>
            <a:r>
              <a:rPr kumimoji="1" lang="ja-JP" altLang="en-US"/>
              <a:t>準同型写像が全単射の時</a:t>
            </a:r>
            <a:endParaRPr kumimoji="1" lang="en-US" altLang="ja-JP" dirty="0"/>
          </a:p>
          <a:p>
            <a:pPr lvl="1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58384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5DB915-9D77-E448-B54C-519AD053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今までの復習６</a:t>
            </a:r>
            <a:r>
              <a:rPr kumimoji="1" lang="en-US" altLang="ja-JP" dirty="0"/>
              <a:t>〜SL</a:t>
            </a:r>
            <a:r>
              <a:rPr kumimoji="1" lang="ja-JP" altLang="en-US"/>
              <a:t>と</a:t>
            </a:r>
            <a:r>
              <a:rPr kumimoji="1" lang="en-US" altLang="ja-JP" dirty="0"/>
              <a:t>PSL</a:t>
            </a:r>
            <a:r>
              <a:rPr kumimoji="1" lang="ja-JP" altLang="en-US"/>
              <a:t>の同一視</a:t>
            </a:r>
            <a:r>
              <a:rPr kumimoji="1" lang="en-US" altLang="ja-JP" dirty="0"/>
              <a:t>〜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B68A7BB-F640-6A4C-96AE-CC6E2472E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(SL,</a:t>
            </a:r>
            <a:r>
              <a:rPr kumimoji="1" lang="ja-JP" altLang="en-US"/>
              <a:t>・</a:t>
            </a:r>
            <a:r>
              <a:rPr kumimoji="1" lang="en-US" altLang="ja-JP" dirty="0"/>
              <a:t>)</a:t>
            </a:r>
            <a:r>
              <a:rPr kumimoji="1" lang="ja-JP" altLang="en-US"/>
              <a:t>と</a:t>
            </a:r>
            <a:r>
              <a:rPr kumimoji="1" lang="en-US" altLang="ja-JP" dirty="0"/>
              <a:t>PSL</a:t>
            </a:r>
            <a:r>
              <a:rPr kumimoji="1" lang="ja-JP" altLang="en-US"/>
              <a:t>（それぞれ群）は同型である</a:t>
            </a:r>
            <a:endParaRPr kumimoji="1" lang="en-US" altLang="ja-JP" dirty="0"/>
          </a:p>
          <a:p>
            <a:r>
              <a:rPr kumimoji="1" lang="ja-JP" altLang="en-US"/>
              <a:t>しかしこの時の同型写像は全射</a:t>
            </a:r>
            <a:endParaRPr kumimoji="1" lang="en-US" altLang="ja-JP" dirty="0"/>
          </a:p>
          <a:p>
            <a:pPr lvl="1"/>
            <a:r>
              <a:rPr kumimoji="1" lang="ja-JP" altLang="en-US"/>
              <a:t>つまり，構造が全く同じではない</a:t>
            </a:r>
            <a:endParaRPr kumimoji="1" lang="en-US" altLang="ja-JP" dirty="0"/>
          </a:p>
          <a:p>
            <a:r>
              <a:rPr kumimoji="1" lang="en-US" altLang="ja-JP" dirty="0"/>
              <a:t>SL</a:t>
            </a:r>
            <a:r>
              <a:rPr kumimoji="1" lang="ja-JP" altLang="en-US"/>
              <a:t>での</a:t>
            </a:r>
            <a:r>
              <a:rPr kumimoji="1" lang="en-US" altLang="ja-JP" dirty="0"/>
              <a:t>±</a:t>
            </a:r>
            <a:r>
              <a:rPr kumimoji="1" lang="ja-JP" altLang="en-US"/>
              <a:t>は</a:t>
            </a:r>
            <a:r>
              <a:rPr kumimoji="1" lang="en-US" altLang="ja-JP" dirty="0"/>
              <a:t>PSL</a:t>
            </a:r>
            <a:r>
              <a:rPr kumimoji="1" lang="ja-JP" altLang="en-US"/>
              <a:t>では関係ない</a:t>
            </a:r>
            <a:endParaRPr kumimoji="1" lang="en-US" altLang="ja-JP" dirty="0"/>
          </a:p>
          <a:p>
            <a:pPr lvl="1"/>
            <a:r>
              <a:rPr kumimoji="1" lang="ja-JP" altLang="en-US"/>
              <a:t>分数の分母分子を</a:t>
            </a:r>
            <a:r>
              <a:rPr kumimoji="1" lang="en-US" altLang="ja-JP" dirty="0"/>
              <a:t>-1</a:t>
            </a:r>
            <a:r>
              <a:rPr kumimoji="1" lang="ja-JP" altLang="en-US"/>
              <a:t>倍しても値が変わらないのに対し，</a:t>
            </a:r>
            <a:r>
              <a:rPr kumimoji="1" lang="en-US" altLang="ja-JP" dirty="0"/>
              <a:t>SL</a:t>
            </a:r>
            <a:r>
              <a:rPr kumimoji="1" lang="ja-JP" altLang="en-US"/>
              <a:t>の各要素を</a:t>
            </a:r>
            <a:r>
              <a:rPr kumimoji="1" lang="en-US" altLang="ja-JP" dirty="0"/>
              <a:t>-1</a:t>
            </a:r>
            <a:r>
              <a:rPr kumimoji="1" lang="ja-JP" altLang="en-US"/>
              <a:t>倍にすると変化してしまう</a:t>
            </a:r>
            <a:endParaRPr kumimoji="1" lang="en-US" altLang="ja-JP" dirty="0"/>
          </a:p>
          <a:p>
            <a:r>
              <a:rPr kumimoji="1" lang="ja-JP" altLang="en-US"/>
              <a:t>これにて，</a:t>
            </a:r>
            <a:r>
              <a:rPr kumimoji="1" lang="en-US" altLang="ja-JP" dirty="0"/>
              <a:t>SL</a:t>
            </a:r>
            <a:r>
              <a:rPr kumimoji="1" lang="ja-JP" altLang="en-US"/>
              <a:t>と</a:t>
            </a:r>
            <a:r>
              <a:rPr kumimoji="1" lang="en-US" altLang="ja-JP" dirty="0"/>
              <a:t>PSL</a:t>
            </a:r>
            <a:r>
              <a:rPr kumimoji="1" lang="ja-JP" altLang="en-US"/>
              <a:t>の同一視できる部分とできない部分をはっきりさせられた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011780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114B5-B5E9-1842-B730-698B33B8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 dirty="0"/>
              <a:t>3</a:t>
            </a:r>
            <a:r>
              <a:rPr kumimoji="1" lang="ja-JP" altLang="en-US"/>
              <a:t>回目の流れ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FF8B27-B540-A844-91FD-9EDA3D339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一次分数変換はどういう性質を持つ？</a:t>
            </a:r>
            <a:endParaRPr kumimoji="1" lang="en-US" altLang="ja-JP" dirty="0"/>
          </a:p>
          <a:p>
            <a:pPr lvl="1"/>
            <a:r>
              <a:rPr kumimoji="1" lang="ja-JP" altLang="en-US"/>
              <a:t>円を円に，直線を直線にうつす</a:t>
            </a:r>
            <a:endParaRPr kumimoji="1" lang="en-US" altLang="ja-JP" dirty="0"/>
          </a:p>
          <a:p>
            <a:pPr lvl="1"/>
            <a:r>
              <a:rPr kumimoji="1" lang="ja-JP" altLang="en-US"/>
              <a:t>無限回合成した極限から，</a:t>
            </a:r>
            <a:r>
              <a:rPr kumimoji="1" lang="en-US" altLang="ja-JP" dirty="0"/>
              <a:t>3</a:t>
            </a:r>
            <a:r>
              <a:rPr kumimoji="1" lang="ja-JP" altLang="en-US"/>
              <a:t>つに分類できる</a:t>
            </a:r>
            <a:endParaRPr kumimoji="1" lang="en-US" altLang="ja-JP" dirty="0"/>
          </a:p>
          <a:p>
            <a:pPr lvl="2"/>
            <a:r>
              <a:rPr kumimoji="1" lang="ja-JP" altLang="en-US"/>
              <a:t>双曲的</a:t>
            </a:r>
            <a:endParaRPr kumimoji="1" lang="en-US" altLang="ja-JP" dirty="0"/>
          </a:p>
          <a:p>
            <a:pPr lvl="2"/>
            <a:r>
              <a:rPr kumimoji="1" lang="ja-JP" altLang="en-US"/>
              <a:t>楕円的</a:t>
            </a:r>
            <a:endParaRPr kumimoji="1" lang="en-US" altLang="ja-JP" dirty="0"/>
          </a:p>
          <a:p>
            <a:pPr lvl="2"/>
            <a:r>
              <a:rPr kumimoji="1" lang="ja-JP" altLang="en-US"/>
              <a:t>放物的</a:t>
            </a:r>
            <a:endParaRPr kumimoji="1" lang="en-US" altLang="ja-JP" dirty="0"/>
          </a:p>
          <a:p>
            <a:r>
              <a:rPr kumimoji="1" lang="ja-JP" altLang="en-US"/>
              <a:t>少し戻って写像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を具体的に計算してみる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10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示す手順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２次正則行列の性質を</a:t>
                </a:r>
                <a:r>
                  <a:rPr lang="ja-JP" altLang="en-US" dirty="0"/>
                  <a:t>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en-US" altLang="ja-JP" dirty="0"/>
                  <a:t>SL</a:t>
                </a:r>
                <a:r>
                  <a:rPr lang="ja-JP" altLang="en-US"/>
                  <a:t>に対して上記の性質を適用する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２で求めた式に３種の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がどのような写像なのか確認</a:t>
                </a:r>
                <a:endParaRPr lang="en-US" altLang="ja-JP" dirty="0"/>
              </a:p>
            </p:txBody>
          </p:sp>
        </mc:Choice>
        <mc:Fallback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2</a:t>
            </a:r>
            <a:r>
              <a:rPr lang="ja-JP" altLang="en-US"/>
              <a:t>次正則行列の性質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577D54-0839-4346-8A26-6B69A75A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点を一次分数変換で無限回合成する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EA949A-2291-7A4B-A97D-F929E2B8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kumimoji="1" lang="ja-JP" altLang="en-US"/>
              <a:t>やること</a:t>
            </a:r>
            <a:endParaRPr kumimoji="1" lang="en-US" altLang="ja-JP" dirty="0"/>
          </a:p>
          <a:p>
            <a:r>
              <a:rPr kumimoji="1" lang="ja-JP" altLang="en-US"/>
              <a:t>「不動点」という， （恒等写像ではない）一次分数変換で写してもそれ以上変化しない時の点の定義を確認</a:t>
            </a:r>
            <a:endParaRPr kumimoji="1" lang="en-US" altLang="ja-JP" dirty="0"/>
          </a:p>
          <a:p>
            <a:r>
              <a:rPr kumimoji="1" lang="ja-JP" altLang="en-US"/>
              <a:t>一次分数変換は無限回合成すると，３種類の不動点を持ち，分類できる</a:t>
            </a:r>
            <a:endParaRPr kumimoji="1" lang="en-US" altLang="ja-JP" dirty="0"/>
          </a:p>
          <a:p>
            <a:pPr lvl="1"/>
            <a:r>
              <a:rPr kumimoji="1" lang="ja-JP" altLang="en-US"/>
              <a:t>双曲的</a:t>
            </a:r>
            <a:endParaRPr kumimoji="1" lang="en-US" altLang="ja-JP" dirty="0"/>
          </a:p>
          <a:p>
            <a:pPr lvl="1"/>
            <a:r>
              <a:rPr kumimoji="1" lang="ja-JP" altLang="en-US"/>
              <a:t>楕円的</a:t>
            </a:r>
            <a:endParaRPr kumimoji="1" lang="en-US" altLang="ja-JP" dirty="0"/>
          </a:p>
          <a:p>
            <a:pPr lvl="1"/>
            <a:r>
              <a:rPr kumimoji="1" lang="ja-JP" altLang="en-US"/>
              <a:t>放物的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209540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Google Shape;206;p3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一次分数変換群PSL(2;C)の性質</a:t>
                </a:r>
                <a:r>
                  <a:rPr lang="en-US" altLang="ja" sz="1800" dirty="0"/>
                  <a:t> &gt; </a:t>
                </a:r>
                <a:r>
                  <a:rPr lang="ja-JP" altLang="en-US" sz="1800"/>
                  <a:t>元の分類</a:t>
                </a:r>
                <a:endParaRPr dirty="0"/>
              </a:p>
              <a:p>
                <a:pPr lvl="0"/>
                <a:r>
                  <a:rPr lang="ja" dirty="0"/>
                  <a:t>不動点集合</a:t>
                </a:r>
                <a:r>
                  <a:rPr lang="en-US" altLang="ja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point set</a:t>
                </a:r>
                <a:r>
                  <a:rPr lang="ja-JP" altLang="en-US" sz="3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3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3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p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206" name="Google Shape;206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2412"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ja" dirty="0"/>
                  <a:t>で写されても元に戻る（つまり動かない）点を不動点とい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</a:t>
                </a:r>
                <a:r>
                  <a:rPr lang="ja-JP" altLang="en-US" dirty="0">
                    <a:solidFill>
                      <a:schemeClr val="accent2"/>
                    </a:solidFill>
                  </a:rPr>
                  <a:t>双曲的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1"/>
                    </a:solidFill>
                  </a:rPr>
                  <a:t>楕円的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放物的</a:t>
                </a:r>
                <a:r>
                  <a:rPr lang="ja-JP" altLang="en-US" dirty="0"/>
                  <a:t>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定理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2"/>
                    </a:solidFill>
                  </a:rPr>
                  <a:t>双曲的</a:t>
                </a:r>
                <a:r>
                  <a:rPr lang="ja-JP" altLang="en-US"/>
                  <a:t>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1"/>
                    </a:solidFill>
                  </a:rPr>
                  <a:t>楕円的</a:t>
                </a:r>
                <a:r>
                  <a:rPr lang="ja-JP" altLang="en-US"/>
                  <a:t>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6"/>
                    </a:solidFill>
                  </a:rPr>
                  <a:t>放物的</a:t>
                </a:r>
                <a:r>
                  <a:rPr lang="ja-JP" altLang="en-US"/>
                  <a:t>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altLang="ja-JP" sz="3200" dirty="0"/>
              <a:t>3</a:t>
            </a:r>
            <a:r>
              <a:rPr lang="ja-JP" altLang="en-US" sz="3200"/>
              <a:t>つに分類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5794635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5794635" cy="3263400"/>
              </a:xfrm>
              <a:prstGeom prst="rect">
                <a:avLst/>
              </a:prstGeom>
              <a:blipFill>
                <a:blip r:embed="rId3"/>
                <a:stretch>
                  <a:fillRect l="-15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fr-CA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>
                <a:solidFill>
                  <a:schemeClr val="accent2"/>
                </a:solidFill>
              </a:rPr>
              <a:t>双曲的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図 2" descr="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CACB4D45-751D-C842-B58A-79C909EEF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60"/>
          <a:stretch/>
        </p:blipFill>
        <p:spPr>
          <a:xfrm>
            <a:off x="5952063" y="1444753"/>
            <a:ext cx="3355420" cy="22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52999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5299960" cy="3263400"/>
              </a:xfrm>
              <a:prstGeom prst="rect">
                <a:avLst/>
              </a:prstGeom>
              <a:blipFill>
                <a:blip r:embed="rId3"/>
                <a:stretch>
                  <a:fillRect l="-1675" t="-19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lvl="0"/>
            <a:r>
              <a:rPr lang="ja" sz="3200" dirty="0">
                <a:solidFill>
                  <a:schemeClr val="accent5"/>
                </a:solidFill>
              </a:rPr>
              <a:t>楕円的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/>
          </a:p>
        </p:txBody>
      </p:sp>
      <p:pic>
        <p:nvPicPr>
          <p:cNvPr id="3" name="図 2" descr="黒 が含まれている画像&#10;&#10;自動的に生成された説明">
            <a:extLst>
              <a:ext uri="{FF2B5EF4-FFF2-40B4-BE49-F238E27FC236}">
                <a16:creationId xmlns:a16="http://schemas.microsoft.com/office/drawing/2014/main" id="{2BFB46AD-149E-2140-91AA-3881CD3E5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88"/>
          <a:stretch/>
        </p:blipFill>
        <p:spPr>
          <a:xfrm>
            <a:off x="5572571" y="1268044"/>
            <a:ext cx="3440774" cy="28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299731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2997316"/>
              </a:xfrm>
              <a:prstGeom prst="rect">
                <a:avLst/>
              </a:prstGeom>
              <a:blipFill>
                <a:blip r:embed="rId3"/>
                <a:stretch>
                  <a:fillRect l="-1125" t="-2110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>
                <a:solidFill>
                  <a:schemeClr val="accent6"/>
                </a:solidFill>
              </a:rPr>
              <a:t>放物的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8D67CF1-781C-9646-9C16-42BCF6E7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8"/>
          <a:stretch/>
        </p:blipFill>
        <p:spPr>
          <a:xfrm>
            <a:off x="2041795" y="2780675"/>
            <a:ext cx="4503976" cy="22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補題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/>
              <a:t>場合分け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/>
              <a:t>元の分類の保持</a:t>
            </a:r>
            <a:endParaRPr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3093059" y="4783026"/>
            <a:ext cx="265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3450867" y="2580514"/>
            <a:ext cx="0" cy="25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4395992" y="3527584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4420926" y="3590116"/>
            <a:ext cx="6332" cy="12008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3450867" y="3558850"/>
            <a:ext cx="9451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4141131" y="32946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5095999" y="2828060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5129848" y="2892692"/>
            <a:ext cx="0" cy="18823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3450867" y="2861426"/>
            <a:ext cx="16528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4757580" y="2534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z+α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3201991" y="474407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4290041" y="47043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4902881" y="470702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x+a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3177230" y="33736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iy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2889406" y="267417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y+b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6280</TotalTime>
  <Words>4577</Words>
  <Application>Microsoft Macintosh PowerPoint</Application>
  <PresentationFormat>画面に合わせる (16:9)</PresentationFormat>
  <Paragraphs>529</Paragraphs>
  <Slides>71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71</vt:i4>
      </vt:variant>
    </vt:vector>
  </HeadingPairs>
  <TitlesOfParts>
    <vt:vector size="77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  <vt:lpstr>前回から今回の流れ</vt:lpstr>
      <vt:lpstr>前回の復習１ 一次変換から最強の形へ</vt:lpstr>
      <vt:lpstr>前回の復習２ 一次分数変換の性質</vt:lpstr>
      <vt:lpstr>前回の復習３ 拡張複素数のお出まし</vt:lpstr>
      <vt:lpstr>前回の復習４ 立体投影：写像Π</vt:lpstr>
      <vt:lpstr>群論に関して</vt:lpstr>
      <vt:lpstr>PowerPoint プレゼンテーション</vt:lpstr>
      <vt:lpstr>一次分数変換群~合成~</vt:lpstr>
      <vt:lpstr>一次分数変換群~群~</vt:lpstr>
      <vt:lpstr>リーマン球面への作用</vt:lpstr>
      <vt:lpstr>一次分数変換は全単射</vt:lpstr>
      <vt:lpstr>立体投影：写像Πも同型写像</vt:lpstr>
      <vt:lpstr>写像φの性質</vt:lpstr>
      <vt:lpstr>写像φが全射であることを示す</vt:lpstr>
      <vt:lpstr>φ(A)=φ(B) のときA=B or A=-B</vt:lpstr>
      <vt:lpstr>今までの復習１</vt:lpstr>
      <vt:lpstr>今までの復習２〜拡張複素数〜</vt:lpstr>
      <vt:lpstr>今までの復習３〜群論〜</vt:lpstr>
      <vt:lpstr>今までの復習４〜群論〜</vt:lpstr>
      <vt:lpstr>今までの復習５〜群論〜</vt:lpstr>
      <vt:lpstr>今までの復習６〜SLとPSLの同一視〜</vt:lpstr>
      <vt:lpstr>第3回目の流れ</vt:lpstr>
      <vt:lpstr>円を円に，直線を直線に．</vt:lpstr>
      <vt:lpstr>一次分数変換の性質 &gt; 円円対応 &gt; 示す１ 2次正則行列の性質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点を一次分数変換で無限回合成する</vt:lpstr>
      <vt:lpstr>一次分数変換群PSL(2;C)の性質 &gt; 元の分類 不動点集合fixed point setとΦ^i</vt:lpstr>
      <vt:lpstr>一次分数変換群PSL(2;C)の性質 &gt; 元の分類 3つに分類</vt:lpstr>
      <vt:lpstr>一次分数変換群PSL(2;C)の性質 &gt; 元の分類 双曲的の例</vt:lpstr>
      <vt:lpstr>一次分数変換群PSL(2;C)の性質 楕円的の例</vt:lpstr>
      <vt:lpstr>一次分数変換群PSL(2;C)の性質 &gt; 元の分類 放物的の例</vt:lpstr>
      <vt:lpstr>一次分数変換群PSL(2;C)の性質 &gt; 元の分類 場合分け</vt:lpstr>
      <vt:lpstr>一次分数変換群PSL(2;C)の性質 &gt; 元の分類 元の分類の保持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397</cp:revision>
  <cp:lastPrinted>2019-09-11T22:55:22Z</cp:lastPrinted>
  <dcterms:modified xsi:type="dcterms:W3CDTF">2019-09-14T20:38:39Z</dcterms:modified>
</cp:coreProperties>
</file>